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57" r:id="rId3"/>
    <p:sldId id="347" r:id="rId4"/>
    <p:sldId id="325" r:id="rId5"/>
    <p:sldId id="292" r:id="rId6"/>
    <p:sldId id="311" r:id="rId7"/>
    <p:sldId id="326" r:id="rId8"/>
    <p:sldId id="329" r:id="rId9"/>
    <p:sldId id="294" r:id="rId10"/>
    <p:sldId id="295" r:id="rId11"/>
    <p:sldId id="348" r:id="rId12"/>
    <p:sldId id="296" r:id="rId13"/>
    <p:sldId id="328" r:id="rId14"/>
    <p:sldId id="349" r:id="rId15"/>
    <p:sldId id="354" r:id="rId16"/>
    <p:sldId id="355" r:id="rId17"/>
    <p:sldId id="356" r:id="rId18"/>
    <p:sldId id="29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2" autoAdjust="0"/>
    <p:restoredTop sz="85317" autoAdjust="0"/>
  </p:normalViewPr>
  <p:slideViewPr>
    <p:cSldViewPr>
      <p:cViewPr>
        <p:scale>
          <a:sx n="60" d="100"/>
          <a:sy n="60" d="100"/>
        </p:scale>
        <p:origin x="-1104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A7EF1-0D1A-403C-B1FA-C5BA444A3D50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71A0F-B233-4B9A-BA41-558A20141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49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49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 smtClean="0"/>
              <a:t>-every coin can be traced back to a </a:t>
            </a:r>
            <a:r>
              <a:rPr lang="en-US" i="0" baseline="0" dirty="0" err="1" smtClean="0"/>
              <a:t>coinbase</a:t>
            </a:r>
            <a:r>
              <a:rPr lang="en-US" i="0" baseline="0" dirty="0" smtClean="0"/>
              <a:t> transaction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dirty="0" smtClean="0"/>
              <a:t>-CPU mining </a:t>
            </a:r>
            <a:r>
              <a:rPr lang="en-US" i="0" dirty="0" err="1" smtClean="0"/>
              <a:t>pseudocode</a:t>
            </a:r>
            <a:endParaRPr lang="en-US" i="0" dirty="0" smtClean="0"/>
          </a:p>
          <a:p>
            <a:pPr marL="0" indent="0">
              <a:buFontTx/>
              <a:buNone/>
            </a:pPr>
            <a:r>
              <a:rPr lang="en-US" i="0" dirty="0" smtClean="0"/>
              <a:t>-two hashes – quirk!</a:t>
            </a:r>
          </a:p>
          <a:p>
            <a:pPr marL="0" indent="0">
              <a:buFontTx/>
              <a:buNone/>
            </a:pPr>
            <a:r>
              <a:rPr lang="en-US" i="0" dirty="0" smtClean="0"/>
              <a:t>-code</a:t>
            </a:r>
            <a:r>
              <a:rPr lang="en-US" i="0" baseline="0" dirty="0" smtClean="0"/>
              <a:t> – infinite loop!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-on a high end PC – 20 million hashes per second</a:t>
            </a:r>
          </a:p>
          <a:p>
            <a:pPr marL="0" indent="0">
              <a:buFontTx/>
              <a:buNone/>
            </a:pPr>
            <a:endParaRPr lang="en-US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 smtClean="0"/>
              <a:t>-dollar bill with a specific serial number now represents a ticket to a specific game and specific seat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-bill could be distributed in same way as paper tickets, e.g. mailed to fans when they buy a ticket online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-whoever is holding the note can enter the stadium, sit in the seat, and watch the game, no questions asked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-M could include game date, seat number, serial number of bill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-alternatively, stadium could maintain a list of serial numbers and corresponding seat numbers for every game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-2D barcodes could be used to encode the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 smtClean="0"/>
              <a:t>-stamp a </a:t>
            </a:r>
            <a:r>
              <a:rPr lang="en-US" i="0" baseline="0" dirty="0" err="1" smtClean="0"/>
              <a:t>bitcoin</a:t>
            </a:r>
            <a:r>
              <a:rPr lang="en-US" i="0" baseline="0" dirty="0" smtClean="0"/>
              <a:t> with a specific </a:t>
            </a:r>
            <a:r>
              <a:rPr lang="en-US" i="0" baseline="0" dirty="0" err="1" smtClean="0"/>
              <a:t>colour</a:t>
            </a:r>
            <a:endParaRPr lang="en-US" i="0" baseline="0" dirty="0" smtClean="0"/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</a:t>
            </a:r>
            <a:r>
              <a:rPr lang="en-US" i="0" baseline="0" dirty="0" err="1" smtClean="0"/>
              <a:t>coloured</a:t>
            </a:r>
            <a:r>
              <a:rPr lang="en-US" i="0" baseline="0" dirty="0" smtClean="0"/>
              <a:t> coins issued in ISSUE transactions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-issuer inserts extra metadata in transaction which declares some of the outputs to have a specific </a:t>
            </a:r>
            <a:r>
              <a:rPr lang="en-US" i="0" baseline="0" dirty="0" err="1" smtClean="0"/>
              <a:t>colour</a:t>
            </a:r>
            <a:endParaRPr lang="en-US" i="0" baseline="0" dirty="0" smtClean="0"/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</a:t>
            </a:r>
            <a:r>
              <a:rPr lang="en-US" i="0" baseline="0" dirty="0" err="1" smtClean="0"/>
              <a:t>coloured</a:t>
            </a:r>
            <a:r>
              <a:rPr lang="en-US" i="0" baseline="0" dirty="0" smtClean="0"/>
              <a:t> coins can be divided, shuffled, combined, etc. just like in normal transactions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-coins can also have more than one </a:t>
            </a:r>
            <a:r>
              <a:rPr lang="en-US" i="0" baseline="0" dirty="0" err="1" smtClean="0"/>
              <a:t>colour</a:t>
            </a:r>
            <a:endParaRPr lang="en-US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 smtClean="0"/>
              <a:t>-special marker output is a provably </a:t>
            </a:r>
            <a:r>
              <a:rPr lang="en-US" i="0" baseline="0" dirty="0" err="1" smtClean="0"/>
              <a:t>unspendable</a:t>
            </a:r>
            <a:r>
              <a:rPr lang="en-US" i="0" baseline="0" dirty="0" smtClean="0"/>
              <a:t> output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-contains metadata about how incoming </a:t>
            </a:r>
            <a:r>
              <a:rPr lang="en-US" i="0" baseline="0" dirty="0" err="1" smtClean="0"/>
              <a:t>colour</a:t>
            </a:r>
            <a:r>
              <a:rPr lang="en-US" i="0" baseline="0" dirty="0" smtClean="0"/>
              <a:t> value is divided among outputs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-decentralization – anyone can issue and transfer </a:t>
            </a:r>
            <a:r>
              <a:rPr lang="en-US" i="0" baseline="0" dirty="0" err="1" smtClean="0"/>
              <a:t>coloured</a:t>
            </a:r>
            <a:r>
              <a:rPr lang="en-US" i="0" baseline="0" dirty="0" smtClean="0"/>
              <a:t> coins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-main disadvantage – </a:t>
            </a:r>
            <a:r>
              <a:rPr lang="en-US" i="0" baseline="0" dirty="0" err="1" smtClean="0"/>
              <a:t>unspendable</a:t>
            </a:r>
            <a:r>
              <a:rPr lang="en-US" i="0" baseline="0" dirty="0" smtClean="0"/>
              <a:t> output – UTXO bloat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-second disadvantage – miners do not validate </a:t>
            </a:r>
            <a:r>
              <a:rPr lang="en-US" i="0" baseline="0" dirty="0" err="1" smtClean="0"/>
              <a:t>coloured</a:t>
            </a:r>
            <a:r>
              <a:rPr lang="en-US" i="0" baseline="0" dirty="0" smtClean="0"/>
              <a:t> coins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 smtClean="0"/>
              <a:t>-stocks – company wishing to issue </a:t>
            </a:r>
            <a:r>
              <a:rPr lang="en-US" i="0" baseline="0" dirty="0" err="1" smtClean="0"/>
              <a:t>coloured</a:t>
            </a:r>
            <a:r>
              <a:rPr lang="en-US" i="0" baseline="0" dirty="0" smtClean="0"/>
              <a:t> coins as stock would publicize its issuing address</a:t>
            </a:r>
          </a:p>
          <a:p>
            <a:pPr marL="0" indent="0">
              <a:buFontTx/>
              <a:buNone/>
            </a:pPr>
            <a:r>
              <a:rPr lang="en-US" i="0" baseline="0" dirty="0" smtClean="0"/>
              <a:t>-</a:t>
            </a:r>
            <a:r>
              <a:rPr lang="en-US" i="0" baseline="0" dirty="0" err="1" smtClean="0"/>
              <a:t>coloured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bitcoins</a:t>
            </a:r>
            <a:r>
              <a:rPr lang="en-US" i="0" baseline="0" dirty="0" smtClean="0"/>
              <a:t> function as shares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-physical property: cars, houses, etc.</a:t>
            </a:r>
          </a:p>
          <a:p>
            <a:pPr marL="0" indent="0">
              <a:buFontTx/>
              <a:buNone/>
            </a:pPr>
            <a:r>
              <a:rPr lang="en-US" i="0" baseline="0" dirty="0" smtClean="0"/>
              <a:t>-sophisticated car tracks specific coin on blockchain and automatically starts and drives for whoever owns that coin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 smtClean="0"/>
              <a:t>-every </a:t>
            </a:r>
            <a:r>
              <a:rPr lang="en-US" i="0" baseline="0" dirty="0" err="1" smtClean="0"/>
              <a:t>altcoin</a:t>
            </a:r>
            <a:r>
              <a:rPr lang="en-US" i="0" baseline="0" dirty="0" smtClean="0"/>
              <a:t> needs to tell a story</a:t>
            </a:r>
          </a:p>
          <a:p>
            <a:pPr marL="0" indent="0">
              <a:buFontTx/>
              <a:buNone/>
            </a:pPr>
            <a:r>
              <a:rPr lang="en-US" i="0" baseline="0" dirty="0" smtClean="0"/>
              <a:t>-a distinguishing feature – something to build a community around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-2014, final match of World Cup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-Germany would win in extra time</a:t>
            </a:r>
          </a:p>
          <a:p>
            <a:pPr marL="0" indent="0">
              <a:buNone/>
            </a:pPr>
            <a:r>
              <a:rPr lang="en-US" baseline="0" dirty="0" smtClean="0"/>
              <a:t>-</a:t>
            </a:r>
            <a:r>
              <a:rPr lang="en-US" baseline="0" dirty="0" err="1" smtClean="0"/>
              <a:t>Gotze</a:t>
            </a:r>
            <a:r>
              <a:rPr lang="en-US" baseline="0" dirty="0" smtClean="0"/>
              <a:t> would score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-to prove clairvoyance you must also be able to prove that you are stamping one prediction rather than hundreds – how?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-green addresses!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-goal is to make it dangerous to download the blockchain on your hard-drive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 smtClean="0"/>
              <a:t>-in 2014, 0.5 to 1% of all BTC transactions carried Counterparty data</a:t>
            </a:r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</a:t>
            </a:r>
            <a:r>
              <a:rPr lang="en-US" i="0" baseline="0" dirty="0" err="1" smtClean="0"/>
              <a:t>Bitcoin</a:t>
            </a:r>
            <a:r>
              <a:rPr lang="en-US" i="0" baseline="0" dirty="0" smtClean="0"/>
              <a:t> reliance can be problematic</a:t>
            </a:r>
          </a:p>
          <a:p>
            <a:pPr marL="0" indent="0">
              <a:buFontTx/>
              <a:buNone/>
            </a:pPr>
            <a:r>
              <a:rPr lang="en-US" i="0" baseline="0" dirty="0" smtClean="0"/>
              <a:t>-</a:t>
            </a:r>
            <a:r>
              <a:rPr lang="en-US" i="0" baseline="0" dirty="0" err="1" smtClean="0"/>
              <a:t>Bitcoin</a:t>
            </a:r>
            <a:r>
              <a:rPr lang="en-US" i="0" baseline="0" dirty="0" smtClean="0"/>
              <a:t> might be blocked</a:t>
            </a:r>
          </a:p>
          <a:p>
            <a:pPr marL="0" indent="0">
              <a:buFontTx/>
              <a:buNone/>
            </a:pPr>
            <a:r>
              <a:rPr lang="en-US" i="0" baseline="0" dirty="0" smtClean="0"/>
              <a:t>-some fixed constraints – e.g. block delays, block size, etc.</a:t>
            </a:r>
          </a:p>
          <a:p>
            <a:pPr marL="0" indent="0">
              <a:buFontTx/>
              <a:buNone/>
            </a:pPr>
            <a:r>
              <a:rPr lang="en-US" i="0" baseline="0" dirty="0" smtClean="0"/>
              <a:t>-pollute </a:t>
            </a:r>
            <a:r>
              <a:rPr lang="en-US" i="0" baseline="0" dirty="0" err="1" smtClean="0"/>
              <a:t>Bitcoin</a:t>
            </a:r>
            <a:endParaRPr lang="en-US" i="0" baseline="0" dirty="0" smtClean="0"/>
          </a:p>
          <a:p>
            <a:pPr marL="0" indent="0">
              <a:buFontTx/>
              <a:buNone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-inefficient in that overlay currency nodes may need to do extra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4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OpenAssets/open-assets-protocol/blob/master/specification.mediawiki" TargetMode="External"/><Relationship Id="rId5" Type="http://schemas.openxmlformats.org/officeDocument/2006/relationships/hyperlink" Target="http://coloredcoins.org/explorer/" TargetMode="External"/><Relationship Id="rId4" Type="http://schemas.openxmlformats.org/officeDocument/2006/relationships/hyperlink" Target="https://www.coindesk.com/colored-coins-paint-sophisticated-future-for-bitcoi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33527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5300" b="1" dirty="0" err="1" smtClean="0"/>
              <a:t>altcoins</a:t>
            </a:r>
            <a:r>
              <a:rPr lang="en-US" sz="5300" b="1" dirty="0" smtClean="0"/>
              <a:t/>
            </a:r>
            <a:br>
              <a:rPr lang="en-US" sz="5300" b="1" dirty="0" smtClean="0"/>
            </a:br>
            <a:r>
              <a:rPr lang="en-US" sz="5300" b="1" dirty="0" smtClean="0"/>
              <a:t/>
            </a:r>
            <a:br>
              <a:rPr lang="en-US" sz="5300" b="1" dirty="0" smtClean="0"/>
            </a:br>
            <a:r>
              <a:rPr lang="en-US" sz="2200" b="1" dirty="0" smtClean="0"/>
              <a:t>[various applications]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34118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steemitimages.com/0x0/https:/steemitimages.com/DQmREGJvWhPErVPvoB1aXZSRTqSsGvKBcC7JpFegBg31RdA/image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s://steemitimages.com/0x0/https:/steemitimages.com/DQmREGJvWhPErVPvoB1aXZSRTqSsGvKBcC7JpFegBg31RdA/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https://steemitimages.com/0x0/https:/steemitimages.com/DQmREGJvWhPErVPvoB1aXZSRTqSsGvKBcC7JpFegBg31RdA/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blockchain me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0" y="0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smtClean="0">
                <a:latin typeface="Arial Rounded MT Bold" pitchFamily="34" charset="0"/>
              </a:rPr>
              <a:t>Smart property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 smtClean="0">
                <a:latin typeface="Arial Rounded MT Bold" pitchFamily="34" charset="0"/>
              </a:rPr>
              <a:t>8</a:t>
            </a:r>
            <a:endParaRPr lang="en-US" sz="2200" dirty="0">
              <a:latin typeface="Arial Rounded MT Bold" pitchFamily="34" charset="0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746320"/>
            <a:ext cx="9155875" cy="35676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w</a:t>
            </a:r>
            <a:r>
              <a:rPr lang="en-US" sz="2600" dirty="0" smtClean="0">
                <a:latin typeface="Century Gothic" pitchFamily="34" charset="0"/>
              </a:rPr>
              <a:t>hat is a </a:t>
            </a:r>
            <a:r>
              <a:rPr lang="en-US" sz="2600" dirty="0" err="1" smtClean="0">
                <a:latin typeface="Century Gothic" pitchFamily="34" charset="0"/>
              </a:rPr>
              <a:t>bitcoin</a:t>
            </a:r>
            <a:r>
              <a:rPr lang="en-US" sz="2600" dirty="0" smtClean="0">
                <a:latin typeface="Century Gothic" pitchFamily="34" charset="0"/>
              </a:rPr>
              <a:t>?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u</a:t>
            </a:r>
            <a:r>
              <a:rPr lang="en-US" sz="2600" dirty="0" smtClean="0">
                <a:latin typeface="Century Gothic" pitchFamily="34" charset="0"/>
              </a:rPr>
              <a:t>nspent transaction outputs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p</a:t>
            </a:r>
            <a:r>
              <a:rPr lang="en-US" sz="2600" dirty="0" smtClean="0">
                <a:latin typeface="Century Gothic" pitchFamily="34" charset="0"/>
              </a:rPr>
              <a:t>ublic key hash + balance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t</a:t>
            </a:r>
            <a:r>
              <a:rPr lang="en-US" sz="2600" dirty="0" smtClean="0">
                <a:latin typeface="Century Gothic" pitchFamily="34" charset="0"/>
              </a:rPr>
              <a:t>raceability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err="1">
                <a:latin typeface="Century Gothic" pitchFamily="34" charset="0"/>
              </a:rPr>
              <a:t>c</a:t>
            </a:r>
            <a:r>
              <a:rPr lang="en-US" sz="2600" dirty="0" err="1" smtClean="0">
                <a:latin typeface="Century Gothic" pitchFamily="34" charset="0"/>
              </a:rPr>
              <a:t>oinbase</a:t>
            </a:r>
            <a:r>
              <a:rPr lang="en-US" sz="2600" dirty="0" smtClean="0">
                <a:latin typeface="Century Gothic" pitchFamily="34" charset="0"/>
              </a:rPr>
              <a:t> origin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a</a:t>
            </a:r>
            <a:r>
              <a:rPr lang="en-US" sz="2600" dirty="0" smtClean="0">
                <a:latin typeface="Century Gothic" pitchFamily="34" charset="0"/>
              </a:rPr>
              <a:t>nonymity headache</a:t>
            </a:r>
          </a:p>
        </p:txBody>
      </p:sp>
      <p:pic>
        <p:nvPicPr>
          <p:cNvPr id="13" name="Shape 1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914400"/>
            <a:ext cx="8458200" cy="571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871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steemitimages.com/0x0/https:/steemitimages.com/DQmREGJvWhPErVPvoB1aXZSRTqSsGvKBcC7JpFegBg31RdA/image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s://steemitimages.com/0x0/https:/steemitimages.com/DQmREGJvWhPErVPvoB1aXZSRTqSsGvKBcC7JpFegBg31RdA/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https://steemitimages.com/0x0/https:/steemitimages.com/DQmREGJvWhPErVPvoB1aXZSRTqSsGvKBcC7JpFegBg31RdA/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blockchain me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0" y="0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smtClean="0">
                <a:latin typeface="Arial Rounded MT Bold" pitchFamily="34" charset="0"/>
              </a:rPr>
              <a:t>Smart property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3488" y="762000"/>
            <a:ext cx="9067799" cy="41678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err="1">
                <a:latin typeface="Century Gothic" pitchFamily="34" charset="0"/>
              </a:rPr>
              <a:t>f</a:t>
            </a:r>
            <a:r>
              <a:rPr lang="en-US" sz="2600" dirty="0" err="1" smtClean="0">
                <a:latin typeface="Century Gothic" pitchFamily="34" charset="0"/>
              </a:rPr>
              <a:t>ungibility</a:t>
            </a:r>
            <a:endParaRPr lang="en-US" sz="2600" dirty="0" smtClean="0">
              <a:latin typeface="Century Gothic" pitchFamily="34" charset="0"/>
            </a:endParaRP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i</a:t>
            </a:r>
            <a:r>
              <a:rPr lang="en-US" sz="2600" dirty="0" smtClean="0">
                <a:latin typeface="Century Gothic" pitchFamily="34" charset="0"/>
              </a:rPr>
              <a:t>nterchangeable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g</a:t>
            </a:r>
            <a:r>
              <a:rPr lang="en-US" sz="2600" dirty="0" smtClean="0">
                <a:latin typeface="Century Gothic" pitchFamily="34" charset="0"/>
              </a:rPr>
              <a:t>old, silver, etc.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smtClean="0">
                <a:latin typeface="Century Gothic" pitchFamily="34" charset="0"/>
              </a:rPr>
              <a:t>every </a:t>
            </a:r>
            <a:r>
              <a:rPr lang="en-US" sz="2600" dirty="0" err="1" smtClean="0">
                <a:latin typeface="Century Gothic" pitchFamily="34" charset="0"/>
              </a:rPr>
              <a:t>bitcoin</a:t>
            </a:r>
            <a:r>
              <a:rPr lang="en-US" sz="2600" dirty="0" smtClean="0">
                <a:latin typeface="Century Gothic" pitchFamily="34" charset="0"/>
              </a:rPr>
              <a:t> has a unique and different history!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tr-TR" sz="2600" dirty="0">
                <a:latin typeface="Century Gothic" pitchFamily="34" charset="0"/>
              </a:rPr>
              <a:t>y</a:t>
            </a:r>
            <a:r>
              <a:rPr lang="en-US" sz="2600" dirty="0" smtClean="0">
                <a:latin typeface="Century Gothic" pitchFamily="34" charset="0"/>
              </a:rPr>
              <a:t>our BTC vs. my BTC?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i</a:t>
            </a:r>
            <a:r>
              <a:rPr lang="en-US" sz="2600" dirty="0" smtClean="0">
                <a:latin typeface="Century Gothic" pitchFamily="34" charset="0"/>
              </a:rPr>
              <a:t>s this property useful?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a</a:t>
            </a:r>
            <a:r>
              <a:rPr lang="en-US" sz="2600" dirty="0" smtClean="0">
                <a:latin typeface="Century Gothic" pitchFamily="34" charset="0"/>
              </a:rPr>
              <a:t>pplication: tainted coins</a:t>
            </a:r>
            <a:endParaRPr lang="en-US" sz="2600" dirty="0">
              <a:latin typeface="Century Gothic" pitchFamily="34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9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704075" y="1143000"/>
            <a:ext cx="3287525" cy="4038600"/>
            <a:chOff x="6408575" y="1063375"/>
            <a:chExt cx="2525525" cy="3325174"/>
          </a:xfrm>
        </p:grpSpPr>
        <p:pic>
          <p:nvPicPr>
            <p:cNvPr id="13" name="Shape 1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63699" y="3908923"/>
              <a:ext cx="479624" cy="47962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" name="Shape 150"/>
            <p:cNvCxnSpPr/>
            <p:nvPr/>
          </p:nvCxnSpPr>
          <p:spPr>
            <a:xfrm>
              <a:off x="7123661" y="3739799"/>
              <a:ext cx="192600" cy="262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" name="Shape 151"/>
            <p:cNvCxnSpPr/>
            <p:nvPr/>
          </p:nvCxnSpPr>
          <p:spPr>
            <a:xfrm flipH="1">
              <a:off x="7538050" y="3668575"/>
              <a:ext cx="120300" cy="336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Shape 152"/>
            <p:cNvCxnSpPr/>
            <p:nvPr/>
          </p:nvCxnSpPr>
          <p:spPr>
            <a:xfrm>
              <a:off x="7938950" y="3668575"/>
              <a:ext cx="208200" cy="288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17" name="Shape 153"/>
            <p:cNvCxnSpPr/>
            <p:nvPr/>
          </p:nvCxnSpPr>
          <p:spPr>
            <a:xfrm flipH="1">
              <a:off x="7043400" y="3107575"/>
              <a:ext cx="120300" cy="336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Shape 154"/>
            <p:cNvCxnSpPr/>
            <p:nvPr/>
          </p:nvCxnSpPr>
          <p:spPr>
            <a:xfrm flipH="1">
              <a:off x="7784400" y="2907450"/>
              <a:ext cx="170400" cy="496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" name="Shape 155"/>
            <p:cNvCxnSpPr/>
            <p:nvPr/>
          </p:nvCxnSpPr>
          <p:spPr>
            <a:xfrm>
              <a:off x="6768088" y="3028175"/>
              <a:ext cx="145200" cy="416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Shape 156"/>
            <p:cNvCxnSpPr/>
            <p:nvPr/>
          </p:nvCxnSpPr>
          <p:spPr>
            <a:xfrm>
              <a:off x="6723098" y="2266698"/>
              <a:ext cx="34500" cy="440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Shape 157"/>
            <p:cNvCxnSpPr>
              <a:endCxn id="36" idx="0"/>
            </p:cNvCxnSpPr>
            <p:nvPr/>
          </p:nvCxnSpPr>
          <p:spPr>
            <a:xfrm flipH="1">
              <a:off x="7271137" y="2162337"/>
              <a:ext cx="210900" cy="525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" name="Shape 159"/>
            <p:cNvCxnSpPr/>
            <p:nvPr/>
          </p:nvCxnSpPr>
          <p:spPr>
            <a:xfrm flipH="1">
              <a:off x="8084498" y="2266611"/>
              <a:ext cx="120300" cy="400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" name="Shape 161"/>
            <p:cNvCxnSpPr>
              <a:stCxn id="27" idx="2"/>
            </p:cNvCxnSpPr>
            <p:nvPr/>
          </p:nvCxnSpPr>
          <p:spPr>
            <a:xfrm flipH="1">
              <a:off x="8294500" y="1420374"/>
              <a:ext cx="96850" cy="486901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Shape 163"/>
            <p:cNvCxnSpPr>
              <a:stCxn id="26" idx="2"/>
            </p:cNvCxnSpPr>
            <p:nvPr/>
          </p:nvCxnSpPr>
          <p:spPr>
            <a:xfrm flipH="1">
              <a:off x="6767975" y="1371600"/>
              <a:ext cx="258312" cy="50297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Shape 165"/>
            <p:cNvCxnSpPr>
              <a:stCxn id="26" idx="2"/>
            </p:cNvCxnSpPr>
            <p:nvPr/>
          </p:nvCxnSpPr>
          <p:spPr>
            <a:xfrm>
              <a:off x="7026287" y="1371600"/>
              <a:ext cx="495888" cy="56657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Shape 164"/>
            <p:cNvSpPr/>
            <p:nvPr/>
          </p:nvSpPr>
          <p:spPr>
            <a:xfrm>
              <a:off x="6432574" y="1063375"/>
              <a:ext cx="1187425" cy="308225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Coinbase</a:t>
              </a:r>
              <a:endParaRPr dirty="0"/>
            </a:p>
          </p:txBody>
        </p:sp>
        <p:sp>
          <p:nvSpPr>
            <p:cNvPr id="27" name="Shape 162"/>
            <p:cNvSpPr/>
            <p:nvPr/>
          </p:nvSpPr>
          <p:spPr>
            <a:xfrm>
              <a:off x="7848600" y="1066799"/>
              <a:ext cx="1085500" cy="353575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Coinbase</a:t>
              </a:r>
              <a:endParaRPr/>
            </a:p>
          </p:txBody>
        </p:sp>
        <p:cxnSp>
          <p:nvCxnSpPr>
            <p:cNvPr id="28" name="Shape 166"/>
            <p:cNvCxnSpPr/>
            <p:nvPr/>
          </p:nvCxnSpPr>
          <p:spPr>
            <a:xfrm>
              <a:off x="8433150" y="2266700"/>
              <a:ext cx="208200" cy="288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Shape 167"/>
            <p:cNvCxnSpPr>
              <a:stCxn id="26" idx="2"/>
            </p:cNvCxnSpPr>
            <p:nvPr/>
          </p:nvCxnSpPr>
          <p:spPr>
            <a:xfrm flipH="1">
              <a:off x="6408575" y="1371600"/>
              <a:ext cx="617712" cy="44627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Shape 168"/>
            <p:cNvCxnSpPr/>
            <p:nvPr/>
          </p:nvCxnSpPr>
          <p:spPr>
            <a:xfrm>
              <a:off x="8433150" y="1420375"/>
              <a:ext cx="322800" cy="477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Shape 169"/>
            <p:cNvCxnSpPr/>
            <p:nvPr/>
          </p:nvCxnSpPr>
          <p:spPr>
            <a:xfrm>
              <a:off x="7293800" y="3092075"/>
              <a:ext cx="84300" cy="28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Shape 170"/>
            <p:cNvCxnSpPr/>
            <p:nvPr/>
          </p:nvCxnSpPr>
          <p:spPr>
            <a:xfrm>
              <a:off x="7586250" y="2130325"/>
              <a:ext cx="104100" cy="504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33" name="Shape 171"/>
            <p:cNvCxnSpPr/>
            <p:nvPr/>
          </p:nvCxnSpPr>
          <p:spPr>
            <a:xfrm flipH="1">
              <a:off x="6416550" y="3028175"/>
              <a:ext cx="284700" cy="368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pic>
          <p:nvPicPr>
            <p:cNvPr id="34" name="Shape 172" descr="greycoi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92524" y="1837924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Shape 173" descr="greycoi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00537" y="1805974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Shape 158" descr="greycoi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31324" y="2687337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Shape 174" descr="greycoi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00537" y="2627962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Shape 175" descr="greycoi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08199" y="3316262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Shape 176" descr="greycoi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57712" y="3372287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Shape 177" descr="greycoi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21937" y="2548124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Shape 178" descr="greycoi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44424" y="1837937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4680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smtClean="0">
                <a:latin typeface="Arial Rounded MT Bold" pitchFamily="34" charset="0"/>
              </a:rPr>
              <a:t>Metadata to currency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610601" y="6421438"/>
            <a:ext cx="533400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 smtClean="0">
                <a:latin typeface="Arial Rounded MT Bold" pitchFamily="34" charset="0"/>
              </a:rPr>
              <a:t>10</a:t>
            </a:r>
            <a:endParaRPr lang="en-US" sz="2200" dirty="0">
              <a:latin typeface="Arial Rounded MT Bold" pitchFamily="34" charset="0"/>
            </a:endParaRPr>
          </a:p>
        </p:txBody>
      </p:sp>
      <p:sp>
        <p:nvSpPr>
          <p:cNvPr id="2" name="AutoShape 2" descr="Related 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Related image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579120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33800"/>
            <a:ext cx="67818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1600200"/>
            <a:ext cx="6858000" cy="513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3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smtClean="0">
                <a:latin typeface="Arial Rounded MT Bold" pitchFamily="34" charset="0"/>
              </a:rPr>
              <a:t>Metadata for currency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838200"/>
            <a:ext cx="9143999" cy="16991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 smtClean="0">
                <a:latin typeface="Century Gothic" pitchFamily="34" charset="0"/>
              </a:rPr>
              <a:t>‘authenticated’ metadata on currency?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c</a:t>
            </a:r>
            <a:r>
              <a:rPr lang="en-US" sz="2500" dirty="0" smtClean="0">
                <a:latin typeface="Century Gothic" pitchFamily="34" charset="0"/>
              </a:rPr>
              <a:t>rypto signature metadata tied to serial # of note</a:t>
            </a:r>
            <a:endParaRPr lang="en-US" sz="2500" dirty="0">
              <a:latin typeface="Century Gothic" pitchFamily="34" charset="0"/>
            </a:endParaRP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a</a:t>
            </a:r>
            <a:r>
              <a:rPr lang="en-US" sz="2500" dirty="0" smtClean="0">
                <a:latin typeface="Century Gothic" pitchFamily="34" charset="0"/>
              </a:rPr>
              <a:t>pplication – baseball tickets!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 smtClean="0">
                <a:latin typeface="Arial Rounded MT Bold" pitchFamily="34" charset="0"/>
              </a:rPr>
              <a:t>11</a:t>
            </a:r>
            <a:endParaRPr lang="en-US" sz="2200" dirty="0">
              <a:latin typeface="Arial Rounded MT Bold" pitchFamily="34" charset="0"/>
            </a:endParaRPr>
          </a:p>
        </p:txBody>
      </p:sp>
      <p:sp>
        <p:nvSpPr>
          <p:cNvPr id="3" name="AutoShape 5" descr="Image result for gpu overclock mem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14600" y="3048000"/>
            <a:ext cx="9029400" cy="3245800"/>
            <a:chOff x="114600" y="3383600"/>
            <a:chExt cx="8702125" cy="2864800"/>
          </a:xfrm>
        </p:grpSpPr>
        <p:pic>
          <p:nvPicPr>
            <p:cNvPr id="10" name="Shape 1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97425" y="4258300"/>
              <a:ext cx="3819300" cy="1667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Shape 198"/>
            <p:cNvSpPr txBox="1"/>
            <p:nvPr/>
          </p:nvSpPr>
          <p:spPr>
            <a:xfrm>
              <a:off x="1219200" y="6019800"/>
              <a:ext cx="1419655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Stadium</a:t>
              </a:r>
              <a:endParaRPr dirty="0"/>
            </a:p>
          </p:txBody>
        </p:sp>
        <p:pic>
          <p:nvPicPr>
            <p:cNvPr id="12" name="Shape 199" descr="barcode_red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4775" y="4879199"/>
              <a:ext cx="467875" cy="467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Shape 201"/>
            <p:cNvSpPr txBox="1"/>
            <p:nvPr/>
          </p:nvSpPr>
          <p:spPr>
            <a:xfrm>
              <a:off x="4094000" y="3539900"/>
              <a:ext cx="3657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02"/>
            <p:cNvSpPr/>
            <p:nvPr/>
          </p:nvSpPr>
          <p:spPr>
            <a:xfrm>
              <a:off x="114600" y="3383600"/>
              <a:ext cx="5260800" cy="1119900"/>
            </a:xfrm>
            <a:prstGeom prst="wedgeEllipseCallout">
              <a:avLst>
                <a:gd name="adj1" fmla="val 917"/>
                <a:gd name="adj2" fmla="val 68064"/>
              </a:avLst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“Bill #L11180916G hereby grants the holder admission to the Yankees game on Aug 18, 2014”</a:t>
              </a:r>
              <a:endParaRPr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5" name="Shape 203"/>
            <p:cNvCxnSpPr>
              <a:stCxn id="16" idx="0"/>
              <a:endCxn id="12" idx="1"/>
            </p:cNvCxnSpPr>
            <p:nvPr/>
          </p:nvCxnSpPr>
          <p:spPr>
            <a:xfrm rot="10800000" flipH="1">
              <a:off x="4160625" y="5113200"/>
              <a:ext cx="1064100" cy="1161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" name="Shape 204"/>
            <p:cNvSpPr txBox="1"/>
            <p:nvPr/>
          </p:nvSpPr>
          <p:spPr>
            <a:xfrm>
              <a:off x="3412125" y="5229300"/>
              <a:ext cx="14970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SIGN</a:t>
              </a:r>
              <a:r>
                <a:rPr lang="en" sz="1800" baseline="-25000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K</a:t>
              </a:r>
              <a:r>
                <a:rPr lang="en" sz="1800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(M, #)</a:t>
              </a:r>
              <a:endParaRPr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7" name="Shape 20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5800" y="4764174"/>
              <a:ext cx="2448025" cy="12294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5419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smtClean="0">
                <a:latin typeface="Arial Rounded MT Bold" pitchFamily="34" charset="0"/>
              </a:rPr>
              <a:t>Smart property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838200"/>
            <a:ext cx="9143999" cy="23083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c</a:t>
            </a:r>
            <a:r>
              <a:rPr lang="en-US" sz="2500" dirty="0" smtClean="0">
                <a:latin typeface="Century Gothic" pitchFamily="34" charset="0"/>
              </a:rPr>
              <a:t>urrency can now represent different things!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a</a:t>
            </a:r>
            <a:r>
              <a:rPr lang="en-US" sz="2500" dirty="0" smtClean="0">
                <a:latin typeface="Century Gothic" pitchFamily="34" charset="0"/>
              </a:rPr>
              <a:t>nti-counterfeiting property inherited by default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n</a:t>
            </a:r>
            <a:r>
              <a:rPr lang="en-US" sz="2500" dirty="0" smtClean="0">
                <a:latin typeface="Century Gothic" pitchFamily="34" charset="0"/>
              </a:rPr>
              <a:t>ote maintains its value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 smtClean="0">
                <a:latin typeface="Century Gothic" pitchFamily="34" charset="0"/>
              </a:rPr>
              <a:t>some users may not understand or care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 smtClean="0">
                <a:latin typeface="Arial Rounded MT Bold" pitchFamily="34" charset="0"/>
              </a:rPr>
              <a:t>12</a:t>
            </a:r>
            <a:endParaRPr lang="en-US" sz="2200" dirty="0">
              <a:latin typeface="Arial Rounded MT Bold" pitchFamily="34" charset="0"/>
            </a:endParaRPr>
          </a:p>
        </p:txBody>
      </p:sp>
      <p:sp>
        <p:nvSpPr>
          <p:cNvPr id="3" name="AutoShape 5" descr="Image result for gpu overclock mem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https://cdn0.tnwcdn.com/wp-content/blogs.dir/1/files/2018/02/FPGA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0" y="3199795"/>
            <a:ext cx="9143999" cy="34624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 smtClean="0">
                <a:latin typeface="Century Gothic" pitchFamily="34" charset="0"/>
              </a:rPr>
              <a:t>new </a:t>
            </a:r>
            <a:r>
              <a:rPr lang="en-US" sz="2500" dirty="0">
                <a:latin typeface="Century Gothic" pitchFamily="34" charset="0"/>
              </a:rPr>
              <a:t>meaning relies on trust in issuer (i.e. Yankees</a:t>
            </a:r>
            <a:r>
              <a:rPr lang="en-US" sz="2500" dirty="0" smtClean="0">
                <a:latin typeface="Century Gothic" pitchFamily="34" charset="0"/>
              </a:rPr>
              <a:t>)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physical stamp may not be </a:t>
            </a:r>
            <a:r>
              <a:rPr lang="en-US" sz="2500" dirty="0" smtClean="0">
                <a:latin typeface="Century Gothic" pitchFamily="34" charset="0"/>
              </a:rPr>
              <a:t>necessary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n</a:t>
            </a:r>
            <a:r>
              <a:rPr lang="en-US" sz="2500" dirty="0" smtClean="0">
                <a:latin typeface="Century Gothic" pitchFamily="34" charset="0"/>
              </a:rPr>
              <a:t>ew ecosystem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 smtClean="0">
                <a:latin typeface="Century Gothic" pitchFamily="34" charset="0"/>
              </a:rPr>
              <a:t>issuer’s rules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d</a:t>
            </a:r>
            <a:r>
              <a:rPr lang="en-US" sz="2500" dirty="0" smtClean="0">
                <a:latin typeface="Century Gothic" pitchFamily="34" charset="0"/>
              </a:rPr>
              <a:t>atabase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o</a:t>
            </a:r>
            <a:r>
              <a:rPr lang="en-US" sz="2500" dirty="0" smtClean="0">
                <a:latin typeface="Century Gothic" pitchFamily="34" charset="0"/>
              </a:rPr>
              <a:t>n </a:t>
            </a:r>
            <a:r>
              <a:rPr lang="en-US" sz="2500" dirty="0" err="1" smtClean="0">
                <a:latin typeface="Century Gothic" pitchFamily="34" charset="0"/>
              </a:rPr>
              <a:t>Bitcoin</a:t>
            </a:r>
            <a:r>
              <a:rPr lang="en-US" sz="2500" dirty="0" smtClean="0">
                <a:latin typeface="Century Gothic" pitchFamily="34" charset="0"/>
              </a:rPr>
              <a:t>?</a:t>
            </a:r>
            <a:endParaRPr lang="en-US" sz="25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8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err="1" smtClean="0">
                <a:latin typeface="Arial Rounded MT Bold" pitchFamily="34" charset="0"/>
              </a:rPr>
              <a:t>Coloured</a:t>
            </a:r>
            <a:r>
              <a:rPr lang="en-US" sz="4000" b="1" cap="all" dirty="0" smtClean="0">
                <a:latin typeface="Arial Rounded MT Bold" pitchFamily="34" charset="0"/>
              </a:rPr>
              <a:t> coins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 smtClean="0">
                <a:latin typeface="Arial Rounded MT Bold" pitchFamily="34" charset="0"/>
              </a:rPr>
              <a:t>13</a:t>
            </a:r>
            <a:endParaRPr lang="en-US" sz="2200" dirty="0">
              <a:latin typeface="Arial Rounded MT Bold" pitchFamily="34" charset="0"/>
            </a:endParaRPr>
          </a:p>
        </p:txBody>
      </p:sp>
      <p:sp>
        <p:nvSpPr>
          <p:cNvPr id="3" name="AutoShape 5" descr="Image result for gpu overclock mem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76200" y="838199"/>
            <a:ext cx="6477000" cy="6014125"/>
            <a:chOff x="1119325" y="202263"/>
            <a:chExt cx="4725700" cy="4941225"/>
          </a:xfrm>
        </p:grpSpPr>
        <p:sp>
          <p:nvSpPr>
            <p:cNvPr id="10" name="Shape 220"/>
            <p:cNvSpPr/>
            <p:nvPr/>
          </p:nvSpPr>
          <p:spPr>
            <a:xfrm>
              <a:off x="2953825" y="4618488"/>
              <a:ext cx="1027200" cy="5250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sp>
          <p:nvSpPr>
            <p:cNvPr id="11" name="Shape 221"/>
            <p:cNvSpPr/>
            <p:nvPr/>
          </p:nvSpPr>
          <p:spPr>
            <a:xfrm>
              <a:off x="2108113" y="2397775"/>
              <a:ext cx="2538900" cy="5250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sp>
          <p:nvSpPr>
            <p:cNvPr id="12" name="Shape 222"/>
            <p:cNvSpPr/>
            <p:nvPr/>
          </p:nvSpPr>
          <p:spPr>
            <a:xfrm>
              <a:off x="1119325" y="1328800"/>
              <a:ext cx="1721100" cy="5250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sp>
          <p:nvSpPr>
            <p:cNvPr id="13" name="Shape 223"/>
            <p:cNvSpPr/>
            <p:nvPr/>
          </p:nvSpPr>
          <p:spPr>
            <a:xfrm>
              <a:off x="3963525" y="1354125"/>
              <a:ext cx="1721100" cy="5250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cxnSp>
          <p:nvCxnSpPr>
            <p:cNvPr id="14" name="Shape 225"/>
            <p:cNvCxnSpPr>
              <a:endCxn id="20" idx="0"/>
            </p:cNvCxnSpPr>
            <p:nvPr/>
          </p:nvCxnSpPr>
          <p:spPr>
            <a:xfrm flipH="1">
              <a:off x="4943225" y="664125"/>
              <a:ext cx="236100" cy="69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" name="Shape 227"/>
            <p:cNvCxnSpPr>
              <a:endCxn id="11" idx="0"/>
            </p:cNvCxnSpPr>
            <p:nvPr/>
          </p:nvCxnSpPr>
          <p:spPr>
            <a:xfrm flipH="1">
              <a:off x="3377563" y="1831075"/>
              <a:ext cx="834900" cy="566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16" name="Shape 228" descr="greycoin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85687" y="1441750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229" descr="greycoin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42237" y="2472731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Shape 230"/>
            <p:cNvSpPr/>
            <p:nvPr/>
          </p:nvSpPr>
          <p:spPr>
            <a:xfrm>
              <a:off x="4789775" y="202263"/>
              <a:ext cx="1027200" cy="5250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pic>
          <p:nvPicPr>
            <p:cNvPr id="19" name="Shape 231" descr="greycoin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70262" y="289868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Shape 226"/>
            <p:cNvSpPr/>
            <p:nvPr/>
          </p:nvSpPr>
          <p:spPr>
            <a:xfrm>
              <a:off x="4521125" y="1354125"/>
              <a:ext cx="844200" cy="152400"/>
            </a:xfrm>
            <a:prstGeom prst="roundRect">
              <a:avLst>
                <a:gd name="adj" fmla="val 16667"/>
              </a:avLst>
            </a:prstGeom>
            <a:solidFill>
              <a:srgbClr val="99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</a:rPr>
                <a:t>ISSUE 5</a:t>
              </a:r>
              <a:endParaRPr sz="1400">
                <a:solidFill>
                  <a:srgbClr val="FFFFFF"/>
                </a:solidFill>
              </a:endParaRPr>
            </a:p>
          </p:txBody>
        </p:sp>
        <p:pic>
          <p:nvPicPr>
            <p:cNvPr id="21" name="Shape 232" descr="green_coin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14153" y="1441738"/>
              <a:ext cx="479650" cy="47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Shape 233"/>
            <p:cNvSpPr txBox="1"/>
            <p:nvPr/>
          </p:nvSpPr>
          <p:spPr>
            <a:xfrm>
              <a:off x="5365325" y="380275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12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" name="Shape 234"/>
            <p:cNvSpPr txBox="1"/>
            <p:nvPr/>
          </p:nvSpPr>
          <p:spPr>
            <a:xfrm>
              <a:off x="4427750" y="1532163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5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" name="Shape 235"/>
            <p:cNvSpPr txBox="1"/>
            <p:nvPr/>
          </p:nvSpPr>
          <p:spPr>
            <a:xfrm>
              <a:off x="5221225" y="1532163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7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5" name="Shape 236" descr="greycoin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91987" y="1450118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Shape 237" descr="purple_coi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91975" y="1450113"/>
              <a:ext cx="479650" cy="47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Shape 238" descr="greycoin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41487" y="1416425"/>
              <a:ext cx="479626" cy="479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Shape 239"/>
            <p:cNvSpPr/>
            <p:nvPr/>
          </p:nvSpPr>
          <p:spPr>
            <a:xfrm>
              <a:off x="1676925" y="1328800"/>
              <a:ext cx="844200" cy="152400"/>
            </a:xfrm>
            <a:prstGeom prst="roundRect">
              <a:avLst>
                <a:gd name="adj" fmla="val 16667"/>
              </a:avLst>
            </a:prstGeom>
            <a:solidFill>
              <a:srgbClr val="38761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</a:rPr>
                <a:t>ISSUE 4</a:t>
              </a:r>
              <a:endParaRPr sz="1400">
                <a:solidFill>
                  <a:srgbClr val="FFFFFF"/>
                </a:solidFill>
              </a:endParaRPr>
            </a:p>
          </p:txBody>
        </p:sp>
        <p:sp>
          <p:nvSpPr>
            <p:cNvPr id="29" name="Shape 240"/>
            <p:cNvSpPr txBox="1"/>
            <p:nvPr/>
          </p:nvSpPr>
          <p:spPr>
            <a:xfrm>
              <a:off x="1583550" y="1506838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4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" name="Shape 241"/>
            <p:cNvSpPr txBox="1"/>
            <p:nvPr/>
          </p:nvSpPr>
          <p:spPr>
            <a:xfrm>
              <a:off x="2377025" y="1506838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9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1" name="Shape 242"/>
            <p:cNvCxnSpPr>
              <a:endCxn id="11" idx="0"/>
            </p:cNvCxnSpPr>
            <p:nvPr/>
          </p:nvCxnSpPr>
          <p:spPr>
            <a:xfrm>
              <a:off x="2253763" y="1849075"/>
              <a:ext cx="1123800" cy="548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Shape 243"/>
            <p:cNvCxnSpPr>
              <a:endCxn id="11" idx="0"/>
            </p:cNvCxnSpPr>
            <p:nvPr/>
          </p:nvCxnSpPr>
          <p:spPr>
            <a:xfrm>
              <a:off x="1412263" y="1849075"/>
              <a:ext cx="1965300" cy="548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3" name="Shape 244" descr="green_coin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50878" y="2472725"/>
              <a:ext cx="479650" cy="47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Shape 245" descr="purple_coi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80275" y="2472713"/>
              <a:ext cx="479650" cy="47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Shape 246"/>
            <p:cNvSpPr txBox="1"/>
            <p:nvPr/>
          </p:nvSpPr>
          <p:spPr>
            <a:xfrm>
              <a:off x="2575800" y="2563138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4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" name="Shape 247"/>
            <p:cNvSpPr txBox="1"/>
            <p:nvPr/>
          </p:nvSpPr>
          <p:spPr>
            <a:xfrm>
              <a:off x="3433525" y="2563138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5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" name="Shape 248"/>
            <p:cNvSpPr txBox="1"/>
            <p:nvPr/>
          </p:nvSpPr>
          <p:spPr>
            <a:xfrm>
              <a:off x="4091950" y="2575800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9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8" name="Shape 249"/>
            <p:cNvCxnSpPr/>
            <p:nvPr/>
          </p:nvCxnSpPr>
          <p:spPr>
            <a:xfrm>
              <a:off x="5173075" y="1797275"/>
              <a:ext cx="576000" cy="517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39" name="Shape 250"/>
            <p:cNvSpPr/>
            <p:nvPr/>
          </p:nvSpPr>
          <p:spPr>
            <a:xfrm>
              <a:off x="1676925" y="3619450"/>
              <a:ext cx="1721100" cy="5250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pic>
          <p:nvPicPr>
            <p:cNvPr id="40" name="Shape 251" descr="green_coin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71753" y="3732388"/>
              <a:ext cx="479650" cy="47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Shape 252"/>
            <p:cNvSpPr txBox="1"/>
            <p:nvPr/>
          </p:nvSpPr>
          <p:spPr>
            <a:xfrm>
              <a:off x="2141150" y="3797488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3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2" name="Shape 253" descr="green_coin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20853" y="3732400"/>
              <a:ext cx="479650" cy="47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Shape 254"/>
            <p:cNvSpPr txBox="1"/>
            <p:nvPr/>
          </p:nvSpPr>
          <p:spPr>
            <a:xfrm>
              <a:off x="2953825" y="3797488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4" name="Shape 255"/>
            <p:cNvSpPr/>
            <p:nvPr/>
          </p:nvSpPr>
          <p:spPr>
            <a:xfrm>
              <a:off x="3859325" y="3619425"/>
              <a:ext cx="1721100" cy="5250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pic>
          <p:nvPicPr>
            <p:cNvPr id="45" name="Shape 256" descr="green_coin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54153" y="3732363"/>
              <a:ext cx="479650" cy="47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Shape 257"/>
            <p:cNvSpPr/>
            <p:nvPr/>
          </p:nvSpPr>
          <p:spPr>
            <a:xfrm>
              <a:off x="4416925" y="3619425"/>
              <a:ext cx="844200" cy="152400"/>
            </a:xfrm>
            <a:prstGeom prst="roundRect">
              <a:avLst>
                <a:gd name="adj" fmla="val 16667"/>
              </a:avLst>
            </a:prstGeom>
            <a:solidFill>
              <a:srgbClr val="38761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</a:rPr>
                <a:t>ISSUE 9</a:t>
              </a:r>
              <a:endParaRPr sz="1400">
                <a:solidFill>
                  <a:srgbClr val="FFFFFF"/>
                </a:solidFill>
              </a:endParaRPr>
            </a:p>
          </p:txBody>
        </p:sp>
        <p:sp>
          <p:nvSpPr>
            <p:cNvPr id="47" name="Shape 258"/>
            <p:cNvSpPr txBox="1"/>
            <p:nvPr/>
          </p:nvSpPr>
          <p:spPr>
            <a:xfrm>
              <a:off x="4323550" y="3797463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9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8" name="Shape 259"/>
            <p:cNvSpPr txBox="1"/>
            <p:nvPr/>
          </p:nvSpPr>
          <p:spPr>
            <a:xfrm>
              <a:off x="5117025" y="3797463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5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49" name="Shape 260"/>
            <p:cNvCxnSpPr>
              <a:stCxn id="35" idx="1"/>
            </p:cNvCxnSpPr>
            <p:nvPr/>
          </p:nvCxnSpPr>
          <p:spPr>
            <a:xfrm flipH="1">
              <a:off x="2513700" y="2712538"/>
              <a:ext cx="62100" cy="870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50" name="Shape 261" descr="green_coin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55503" y="4663838"/>
              <a:ext cx="479650" cy="47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Shape 262"/>
            <p:cNvSpPr txBox="1"/>
            <p:nvPr/>
          </p:nvSpPr>
          <p:spPr>
            <a:xfrm>
              <a:off x="3433525" y="4754263"/>
              <a:ext cx="479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rebuchet MS"/>
                  <a:ea typeface="Trebuchet MS"/>
                  <a:cs typeface="Trebuchet MS"/>
                  <a:sym typeface="Trebuchet MS"/>
                </a:rPr>
                <a:t>13</a:t>
              </a:r>
              <a:endParaRPr sz="2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52" name="Shape 263"/>
            <p:cNvCxnSpPr>
              <a:stCxn id="47" idx="1"/>
            </p:cNvCxnSpPr>
            <p:nvPr/>
          </p:nvCxnSpPr>
          <p:spPr>
            <a:xfrm flipH="1">
              <a:off x="3560050" y="3946863"/>
              <a:ext cx="763500" cy="671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3" name="Shape 264"/>
            <p:cNvCxnSpPr>
              <a:stCxn id="43" idx="1"/>
            </p:cNvCxnSpPr>
            <p:nvPr/>
          </p:nvCxnSpPr>
          <p:spPr>
            <a:xfrm>
              <a:off x="2953825" y="3946888"/>
              <a:ext cx="581400" cy="657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" name="Shape 265"/>
            <p:cNvCxnSpPr>
              <a:stCxn id="41" idx="1"/>
            </p:cNvCxnSpPr>
            <p:nvPr/>
          </p:nvCxnSpPr>
          <p:spPr>
            <a:xfrm>
              <a:off x="2141150" y="3946888"/>
              <a:ext cx="1374900" cy="657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" name="Shape 266"/>
            <p:cNvCxnSpPr>
              <a:stCxn id="36" idx="1"/>
              <a:endCxn id="46" idx="0"/>
            </p:cNvCxnSpPr>
            <p:nvPr/>
          </p:nvCxnSpPr>
          <p:spPr>
            <a:xfrm>
              <a:off x="3433525" y="2712538"/>
              <a:ext cx="1405500" cy="906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" name="Shape 267"/>
            <p:cNvCxnSpPr>
              <a:endCxn id="46" idx="0"/>
            </p:cNvCxnSpPr>
            <p:nvPr/>
          </p:nvCxnSpPr>
          <p:spPr>
            <a:xfrm>
              <a:off x="4121425" y="2718825"/>
              <a:ext cx="717600" cy="900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57" name="Shape 268" descr="purple_coi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3100" y="3732388"/>
              <a:ext cx="479650" cy="4796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571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err="1" smtClean="0">
                <a:latin typeface="Arial Rounded MT Bold" pitchFamily="34" charset="0"/>
              </a:rPr>
              <a:t>Coloured</a:t>
            </a:r>
            <a:r>
              <a:rPr lang="en-US" sz="4000" b="1" cap="all" dirty="0" smtClean="0">
                <a:latin typeface="Arial Rounded MT Bold" pitchFamily="34" charset="0"/>
              </a:rPr>
              <a:t> coins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838200"/>
            <a:ext cx="9143999" cy="34624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i</a:t>
            </a:r>
            <a:r>
              <a:rPr lang="en-US" sz="2500" dirty="0" smtClean="0">
                <a:latin typeface="Century Gothic" pitchFamily="34" charset="0"/>
              </a:rPr>
              <a:t>ssue transaction – coin passed through P2SH transaction</a:t>
            </a:r>
            <a:endParaRPr lang="en-US" sz="2500" dirty="0">
              <a:latin typeface="Century Gothic" pitchFamily="34" charset="0"/>
            </a:endParaRP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 smtClean="0">
                <a:latin typeface="Century Gothic" pitchFamily="34" charset="0"/>
              </a:rPr>
              <a:t>issuer declares address with an exchange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s</a:t>
            </a:r>
            <a:r>
              <a:rPr lang="en-US" sz="2500" dirty="0" smtClean="0">
                <a:latin typeface="Century Gothic" pitchFamily="34" charset="0"/>
              </a:rPr>
              <a:t>pecial marker output</a:t>
            </a:r>
            <a:endParaRPr lang="en-US" sz="2500" dirty="0">
              <a:latin typeface="Century Gothic" pitchFamily="34" charset="0"/>
            </a:endParaRP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 err="1" smtClean="0">
                <a:latin typeface="Century Gothic" pitchFamily="34" charset="0"/>
              </a:rPr>
              <a:t>Bitcoin</a:t>
            </a:r>
            <a:r>
              <a:rPr lang="en-US" sz="2500" dirty="0" smtClean="0">
                <a:latin typeface="Century Gothic" pitchFamily="34" charset="0"/>
              </a:rPr>
              <a:t> compatibility?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 smtClean="0">
                <a:latin typeface="Century Gothic" pitchFamily="34" charset="0"/>
              </a:rPr>
              <a:t>decentralization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d</a:t>
            </a:r>
            <a:r>
              <a:rPr lang="en-US" sz="2500" dirty="0" smtClean="0">
                <a:latin typeface="Century Gothic" pitchFamily="34" charset="0"/>
              </a:rPr>
              <a:t>isadvantages?</a:t>
            </a:r>
          </a:p>
        </p:txBody>
      </p:sp>
      <p:sp>
        <p:nvSpPr>
          <p:cNvPr id="3" name="AutoShape 5" descr="Image result for gpu overclock mem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 smtClean="0">
                <a:latin typeface="Arial Rounded MT Bold" pitchFamily="34" charset="0"/>
              </a:rPr>
              <a:t>14</a:t>
            </a:r>
            <a:endParaRPr lang="en-US" sz="2200" dirty="0">
              <a:latin typeface="Arial Rounded MT Bold" pitchFamily="34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5090850"/>
            <a:ext cx="9079675" cy="18004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t</a:t>
            </a:r>
            <a:r>
              <a:rPr lang="en-US" sz="2600" dirty="0" smtClean="0">
                <a:latin typeface="Century Gothic" pitchFamily="34" charset="0"/>
              </a:rPr>
              <a:t>ransaction types:</a:t>
            </a:r>
          </a:p>
          <a:p>
            <a:pPr marL="1200150" lvl="1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u="sng" dirty="0" smtClean="0">
                <a:latin typeface="Century Gothic" pitchFamily="34" charset="0"/>
              </a:rPr>
              <a:t>Issue</a:t>
            </a:r>
            <a:endParaRPr lang="en-US" sz="2600" dirty="0" smtClean="0">
              <a:latin typeface="Century Gothic" pitchFamily="34" charset="0"/>
            </a:endParaRPr>
          </a:p>
          <a:p>
            <a:pPr marL="1200150" lvl="1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u="sng" dirty="0" smtClean="0">
                <a:latin typeface="Century Gothic" pitchFamily="34" charset="0"/>
              </a:rPr>
              <a:t>Transfer</a:t>
            </a:r>
            <a:endParaRPr lang="en-US" sz="2600" u="sng" dirty="0">
              <a:latin typeface="Century Gothic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2639" b="18889"/>
          <a:stretch/>
        </p:blipFill>
        <p:spPr bwMode="auto">
          <a:xfrm>
            <a:off x="12700" y="914400"/>
            <a:ext cx="91440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1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err="1" smtClean="0">
                <a:latin typeface="Arial Rounded MT Bold" pitchFamily="34" charset="0"/>
              </a:rPr>
              <a:t>Coloured</a:t>
            </a:r>
            <a:r>
              <a:rPr lang="en-US" sz="4000" b="1" cap="all" dirty="0" smtClean="0">
                <a:latin typeface="Arial Rounded MT Bold" pitchFamily="34" charset="0"/>
              </a:rPr>
              <a:t> coins - applications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711200"/>
            <a:ext cx="9143999" cy="23083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 smtClean="0">
                <a:latin typeface="Century Gothic" pitchFamily="34" charset="0"/>
              </a:rPr>
              <a:t>stocks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p</a:t>
            </a:r>
            <a:r>
              <a:rPr lang="en-US" sz="2500" dirty="0" smtClean="0">
                <a:latin typeface="Century Gothic" pitchFamily="34" charset="0"/>
              </a:rPr>
              <a:t>hysical property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d</a:t>
            </a:r>
            <a:r>
              <a:rPr lang="en-US" sz="2500" dirty="0" smtClean="0">
                <a:latin typeface="Century Gothic" pitchFamily="34" charset="0"/>
              </a:rPr>
              <a:t>omain names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 err="1" smtClean="0">
                <a:latin typeface="Century Gothic" pitchFamily="34" charset="0"/>
              </a:rPr>
              <a:t>Namecoin</a:t>
            </a:r>
            <a:endParaRPr lang="en-US" sz="2500" dirty="0" smtClean="0">
              <a:latin typeface="Century Gothic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 smtClean="0">
                <a:latin typeface="Arial Rounded MT Bold" pitchFamily="34" charset="0"/>
              </a:rPr>
              <a:t>15</a:t>
            </a:r>
            <a:endParaRPr lang="en-US" sz="2200" dirty="0">
              <a:latin typeface="Arial Rounded MT Bold" pitchFamily="34" charset="0"/>
            </a:endParaRPr>
          </a:p>
        </p:txBody>
      </p:sp>
      <p:sp>
        <p:nvSpPr>
          <p:cNvPr id="3" name="AutoShape 5" descr="Image result for gpu overclock mem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smtClean="0">
                <a:latin typeface="Arial Rounded MT Bold" pitchFamily="34" charset="0"/>
              </a:rPr>
              <a:t>Homework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 smtClean="0">
                <a:latin typeface="Arial Rounded MT Bold" pitchFamily="34" charset="0"/>
              </a:rPr>
              <a:t>16</a:t>
            </a:r>
            <a:endParaRPr lang="en-US" sz="2200" dirty="0">
              <a:latin typeface="Arial Rounded MT Bold" pitchFamily="34" charset="0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727313"/>
            <a:ext cx="9144000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 smtClean="0">
                <a:latin typeface="Century Gothic" pitchFamily="34" charset="0"/>
              </a:rPr>
              <a:t>Chap 10: </a:t>
            </a:r>
            <a:r>
              <a:rPr lang="en-US" sz="2400" b="1" dirty="0" err="1" smtClean="0">
                <a:latin typeface="Century Gothic" pitchFamily="34" charset="0"/>
              </a:rPr>
              <a:t>Altcoins</a:t>
            </a:r>
            <a:r>
              <a:rPr lang="en-US" sz="2400" b="1" dirty="0" smtClean="0">
                <a:latin typeface="Century Gothic" pitchFamily="34" charset="0"/>
              </a:rPr>
              <a:t> and the </a:t>
            </a:r>
            <a:r>
              <a:rPr lang="en-US" sz="2400" b="1" dirty="0" err="1" smtClean="0">
                <a:latin typeface="Century Gothic" pitchFamily="34" charset="0"/>
              </a:rPr>
              <a:t>Cryptocurrency</a:t>
            </a:r>
            <a:r>
              <a:rPr lang="en-US" sz="2400" b="1" dirty="0" smtClean="0">
                <a:latin typeface="Century Gothic" pitchFamily="34" charset="0"/>
              </a:rPr>
              <a:t> Ecosystem</a:t>
            </a:r>
            <a:r>
              <a:rPr lang="en-US" sz="2400" dirty="0" smtClean="0">
                <a:latin typeface="Century Gothic" pitchFamily="34" charset="0"/>
              </a:rPr>
              <a:t/>
            </a:r>
            <a:br>
              <a:rPr lang="en-US" sz="2400" dirty="0" smtClean="0">
                <a:latin typeface="Century Gothic" pitchFamily="34" charset="0"/>
              </a:rPr>
            </a:br>
            <a:r>
              <a:rPr lang="en-US" sz="2400" dirty="0" err="1" smtClean="0">
                <a:latin typeface="Century Gothic" pitchFamily="34" charset="0"/>
              </a:rPr>
              <a:t>Bitcoin</a:t>
            </a:r>
            <a:r>
              <a:rPr lang="en-US" sz="2400" dirty="0" smtClean="0">
                <a:latin typeface="Century Gothic" pitchFamily="34" charset="0"/>
              </a:rPr>
              <a:t> and Cryptocurrency Technologies:</a:t>
            </a:r>
            <a:br>
              <a:rPr lang="en-US" sz="2400" dirty="0" smtClean="0">
                <a:latin typeface="Century Gothic" pitchFamily="34" charset="0"/>
              </a:rPr>
            </a:br>
            <a:r>
              <a:rPr lang="en-US" sz="2400" dirty="0" smtClean="0">
                <a:latin typeface="Century Gothic" pitchFamily="34" charset="0"/>
              </a:rPr>
              <a:t>		A Comprehensive Introduction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 err="1" smtClean="0">
                <a:latin typeface="Century Gothic" pitchFamily="34" charset="0"/>
              </a:rPr>
              <a:t>Coloured</a:t>
            </a:r>
            <a:r>
              <a:rPr lang="en-US" sz="2400" b="1" dirty="0" smtClean="0">
                <a:latin typeface="Century Gothic" pitchFamily="34" charset="0"/>
              </a:rPr>
              <a:t> Coins: a bright future </a:t>
            </a:r>
            <a:r>
              <a:rPr lang="en-US" sz="2400" dirty="0" smtClean="0">
                <a:latin typeface="Century Gothic" pitchFamily="34" charset="0"/>
              </a:rPr>
              <a:t>(</a:t>
            </a:r>
            <a:r>
              <a:rPr lang="en-US" sz="2400" dirty="0" smtClean="0">
                <a:latin typeface="Century Gothic" pitchFamily="34" charset="0"/>
                <a:hlinkClick r:id="rId4"/>
              </a:rPr>
              <a:t>link</a:t>
            </a:r>
            <a:r>
              <a:rPr lang="en-US" sz="2400" dirty="0" smtClean="0">
                <a:latin typeface="Century Gothic" pitchFamily="34" charset="0"/>
              </a:rPr>
              <a:t>)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 err="1" smtClean="0">
                <a:latin typeface="Century Gothic" pitchFamily="34" charset="0"/>
              </a:rPr>
              <a:t>Coloured</a:t>
            </a:r>
            <a:r>
              <a:rPr lang="en-US" sz="2400" b="1" dirty="0" smtClean="0">
                <a:latin typeface="Century Gothic" pitchFamily="34" charset="0"/>
              </a:rPr>
              <a:t> Coins Explorer </a:t>
            </a:r>
            <a:r>
              <a:rPr lang="en-US" sz="2400" dirty="0" smtClean="0">
                <a:latin typeface="Century Gothic" pitchFamily="34" charset="0"/>
              </a:rPr>
              <a:t>(</a:t>
            </a:r>
            <a:r>
              <a:rPr lang="en-US" sz="2400" dirty="0" smtClean="0">
                <a:latin typeface="Century Gothic" pitchFamily="34" charset="0"/>
                <a:hlinkClick r:id="rId5"/>
              </a:rPr>
              <a:t>link</a:t>
            </a:r>
            <a:r>
              <a:rPr lang="en-US" sz="2400" dirty="0" smtClean="0">
                <a:latin typeface="Century Gothic" pitchFamily="34" charset="0"/>
              </a:rPr>
              <a:t>)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 err="1" smtClean="0">
                <a:latin typeface="Century Gothic" pitchFamily="34" charset="0"/>
              </a:rPr>
              <a:t>OpenAssets</a:t>
            </a:r>
            <a:r>
              <a:rPr lang="en-US" sz="2400" b="1" dirty="0" smtClean="0">
                <a:latin typeface="Century Gothic" pitchFamily="34" charset="0"/>
              </a:rPr>
              <a:t> example </a:t>
            </a:r>
            <a:r>
              <a:rPr lang="en-US" sz="2400" dirty="0" smtClean="0">
                <a:latin typeface="Century Gothic" pitchFamily="34" charset="0"/>
              </a:rPr>
              <a:t>(</a:t>
            </a:r>
            <a:r>
              <a:rPr lang="en-US" sz="2400" dirty="0" smtClean="0">
                <a:latin typeface="Century Gothic" pitchFamily="34" charset="0"/>
                <a:hlinkClick r:id="rId6"/>
              </a:rPr>
              <a:t>link</a:t>
            </a:r>
            <a:r>
              <a:rPr lang="en-US" sz="2400" dirty="0" smtClean="0">
                <a:latin typeface="Century Gothic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452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err="1" smtClean="0">
                <a:latin typeface="Arial Rounded MT Bold" pitchFamily="34" charset="0"/>
              </a:rPr>
              <a:t>Cryptocurrency</a:t>
            </a:r>
            <a:r>
              <a:rPr lang="en-US" sz="4000" b="1" cap="all" dirty="0" smtClean="0">
                <a:latin typeface="Arial Rounded MT Bold" pitchFamily="34" charset="0"/>
              </a:rPr>
              <a:t> universe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686800" y="6421438"/>
            <a:ext cx="4572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0</a:t>
            </a: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" y="761286"/>
            <a:ext cx="9143998" cy="23673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smtClean="0">
                <a:latin typeface="Century Gothic" pitchFamily="34" charset="0"/>
              </a:rPr>
              <a:t>Market cap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smtClean="0">
                <a:latin typeface="Century Gothic" pitchFamily="34" charset="0"/>
              </a:rPr>
              <a:t>Launch date chart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smtClean="0">
                <a:latin typeface="Century Gothic" pitchFamily="34" charset="0"/>
              </a:rPr>
              <a:t>Pie chart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err="1" smtClean="0">
                <a:latin typeface="Century Gothic" pitchFamily="34" charset="0"/>
              </a:rPr>
              <a:t>geneology</a:t>
            </a:r>
            <a:endParaRPr lang="en-US" sz="2600" dirty="0" smtClean="0">
              <a:latin typeface="Century Gothic" pitchFamily="34" charset="0"/>
            </a:endParaRPr>
          </a:p>
        </p:txBody>
      </p:sp>
      <p:sp>
        <p:nvSpPr>
          <p:cNvPr id="2" name="AutoShape 2" descr="Cryptocurrencies Statistics - piechart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3"/>
          <a:stretch/>
        </p:blipFill>
        <p:spPr bwMode="auto">
          <a:xfrm>
            <a:off x="2286000" y="2611438"/>
            <a:ext cx="79883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559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smtClean="0">
                <a:latin typeface="Arial Rounded MT Bold" pitchFamily="34" charset="0"/>
              </a:rPr>
              <a:t>Why </a:t>
            </a:r>
            <a:r>
              <a:rPr lang="en-US" sz="4000" b="1" cap="all" dirty="0" err="1" smtClean="0">
                <a:latin typeface="Arial Rounded MT Bold" pitchFamily="34" charset="0"/>
              </a:rPr>
              <a:t>altcoins</a:t>
            </a:r>
            <a:r>
              <a:rPr lang="en-US" sz="4000" b="1" cap="all" dirty="0" smtClean="0">
                <a:latin typeface="Arial Rounded MT Bold" pitchFamily="34" charset="0"/>
              </a:rPr>
              <a:t>?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686800" y="6421438"/>
            <a:ext cx="4572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 smtClean="0">
                <a:latin typeface="Arial Rounded MT Bold" pitchFamily="34" charset="0"/>
              </a:rPr>
              <a:t>1</a:t>
            </a:r>
            <a:endParaRPr lang="en-US" sz="2200" dirty="0">
              <a:latin typeface="Arial Rounded MT Bold" pitchFamily="34" charset="0"/>
            </a:endParaRP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" y="761286"/>
            <a:ext cx="9143998" cy="53681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b</a:t>
            </a:r>
            <a:r>
              <a:rPr lang="en-US" sz="2600" dirty="0" smtClean="0">
                <a:latin typeface="Century Gothic" pitchFamily="34" charset="0"/>
              </a:rPr>
              <a:t>etter or different security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m</a:t>
            </a:r>
            <a:r>
              <a:rPr lang="en-US" sz="2600" dirty="0" smtClean="0">
                <a:latin typeface="Century Gothic" pitchFamily="34" charset="0"/>
              </a:rPr>
              <a:t>ining puzzle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s</a:t>
            </a:r>
            <a:r>
              <a:rPr lang="en-US" sz="2600" dirty="0" smtClean="0">
                <a:latin typeface="Century Gothic" pitchFamily="34" charset="0"/>
              </a:rPr>
              <a:t>ecurity properties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p</a:t>
            </a:r>
            <a:r>
              <a:rPr lang="en-US" sz="2600" dirty="0" smtClean="0">
                <a:latin typeface="Century Gothic" pitchFamily="34" charset="0"/>
              </a:rPr>
              <a:t>latform features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c</a:t>
            </a:r>
            <a:r>
              <a:rPr lang="en-US" sz="2600" dirty="0" smtClean="0">
                <a:latin typeface="Century Gothic" pitchFamily="34" charset="0"/>
              </a:rPr>
              <a:t>ontracts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d</a:t>
            </a:r>
            <a:r>
              <a:rPr lang="en-US" sz="2600" dirty="0" smtClean="0">
                <a:latin typeface="Century Gothic" pitchFamily="34" charset="0"/>
              </a:rPr>
              <a:t>ifferent parameters and monetary policy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i</a:t>
            </a:r>
            <a:r>
              <a:rPr lang="en-US" sz="2600" dirty="0" smtClean="0">
                <a:latin typeface="Century Gothic" pitchFamily="34" charset="0"/>
              </a:rPr>
              <a:t>nflation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smtClean="0">
                <a:latin typeface="Century Gothic" pitchFamily="34" charset="0"/>
              </a:rPr>
              <a:t>Inter-block time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c</a:t>
            </a:r>
            <a:r>
              <a:rPr lang="en-US" sz="2600" dirty="0" smtClean="0">
                <a:latin typeface="Century Gothic" pitchFamily="34" charset="0"/>
              </a:rPr>
              <a:t>ommunity or common interest support</a:t>
            </a:r>
          </a:p>
        </p:txBody>
      </p:sp>
    </p:spTree>
    <p:extLst>
      <p:ext uri="{BB962C8B-B14F-4D97-AF65-F5344CB8AC3E}">
        <p14:creationId xmlns:p14="http://schemas.microsoft.com/office/powerpoint/2010/main" val="217654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 smtClean="0">
                <a:latin typeface="Arial Rounded MT Bold" pitchFamily="34" charset="0"/>
              </a:rPr>
              <a:t>2</a:t>
            </a:r>
            <a:endParaRPr lang="en-US" sz="2200" dirty="0">
              <a:latin typeface="Arial Rounded MT Bold" pitchFamily="34" charset="0"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smtClean="0">
                <a:latin typeface="Arial Rounded MT Bold" pitchFamily="34" charset="0"/>
              </a:rPr>
              <a:t>Launching </a:t>
            </a:r>
            <a:r>
              <a:rPr lang="en-US" sz="4000" b="1" cap="all" dirty="0" err="1" smtClean="0">
                <a:latin typeface="Arial Rounded MT Bold" pitchFamily="34" charset="0"/>
              </a:rPr>
              <a:t>altcoin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0" y="762000"/>
            <a:ext cx="9144000" cy="23673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prove knowledge of value </a:t>
            </a:r>
            <a:r>
              <a:rPr lang="en-US" sz="2600" i="1" dirty="0">
                <a:latin typeface="Century Gothic" pitchFamily="34" charset="0"/>
              </a:rPr>
              <a:t>x</a:t>
            </a:r>
            <a:r>
              <a:rPr lang="en-US" sz="2600" dirty="0">
                <a:latin typeface="Century Gothic" pitchFamily="34" charset="0"/>
              </a:rPr>
              <a:t> at time </a:t>
            </a:r>
            <a:r>
              <a:rPr lang="en-US" sz="2600" i="1" dirty="0">
                <a:latin typeface="Century Gothic" pitchFamily="34" charset="0"/>
              </a:rPr>
              <a:t>t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without revealing </a:t>
            </a:r>
            <a:r>
              <a:rPr lang="en-US" sz="2600" i="1" dirty="0">
                <a:latin typeface="Century Gothic" pitchFamily="34" charset="0"/>
              </a:rPr>
              <a:t>x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permanence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H(</a:t>
            </a:r>
            <a:r>
              <a:rPr lang="en-US" sz="2600" i="1" dirty="0">
                <a:latin typeface="Century Gothic" pitchFamily="34" charset="0"/>
              </a:rPr>
              <a:t>x</a:t>
            </a:r>
            <a:r>
              <a:rPr lang="en-US" sz="2600" dirty="0">
                <a:latin typeface="Century Gothic" pitchFamily="34" charset="0"/>
              </a:rPr>
              <a:t>) or H(</a:t>
            </a:r>
            <a:r>
              <a:rPr lang="en-US" sz="2600" i="1" dirty="0">
                <a:latin typeface="Century Gothic" pitchFamily="34" charset="0"/>
              </a:rPr>
              <a:t>r||x</a:t>
            </a:r>
            <a:r>
              <a:rPr lang="en-US" sz="2600" dirty="0" smtClean="0">
                <a:latin typeface="Century Gothic" pitchFamily="34" charset="0"/>
              </a:rPr>
              <a:t>)</a:t>
            </a:r>
            <a:endParaRPr lang="en-US" sz="2600" dirty="0">
              <a:latin typeface="Century Gothic" pitchFamily="34" charset="0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-9145" y="3890521"/>
            <a:ext cx="9079675" cy="29674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p</a:t>
            </a:r>
            <a:r>
              <a:rPr lang="en-US" sz="2600" dirty="0" smtClean="0">
                <a:latin typeface="Century Gothic" pitchFamily="34" charset="0"/>
              </a:rPr>
              <a:t>roof of knowledge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p</a:t>
            </a:r>
            <a:r>
              <a:rPr lang="en-US" sz="2600" dirty="0" smtClean="0">
                <a:latin typeface="Century Gothic" pitchFamily="34" charset="0"/>
              </a:rPr>
              <a:t>roof of receipt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c</a:t>
            </a:r>
            <a:r>
              <a:rPr lang="en-US" sz="2600" dirty="0" smtClean="0">
                <a:latin typeface="Century Gothic" pitchFamily="34" charset="0"/>
              </a:rPr>
              <a:t>opyright / patents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t</a:t>
            </a:r>
            <a:r>
              <a:rPr lang="en-US" sz="2600" dirty="0" smtClean="0">
                <a:latin typeface="Century Gothic" pitchFamily="34" charset="0"/>
              </a:rPr>
              <a:t>ime-sensitive applications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smtClean="0">
                <a:latin typeface="Century Gothic" pitchFamily="34" charset="0"/>
              </a:rPr>
              <a:t>clairvoyance</a:t>
            </a:r>
            <a:endParaRPr lang="en-US" sz="26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2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9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smtClean="0">
                <a:latin typeface="Arial Rounded MT Bold" pitchFamily="34" charset="0"/>
              </a:rPr>
              <a:t>Proof of clairvoyance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 smtClean="0">
                <a:latin typeface="Arial Rounded MT Bold" pitchFamily="34" charset="0"/>
              </a:rPr>
              <a:t>3</a:t>
            </a:r>
            <a:endParaRPr lang="en-US" sz="2200" dirty="0">
              <a:latin typeface="Arial Rounded MT Bold" pitchFamily="34" charset="0"/>
            </a:endParaRPr>
          </a:p>
        </p:txBody>
      </p:sp>
      <p:pic>
        <p:nvPicPr>
          <p:cNvPr id="5" name="Shape 68"/>
          <p:cNvPicPr preferRelativeResize="0"/>
          <p:nvPr/>
        </p:nvPicPr>
        <p:blipFill rotWithShape="1">
          <a:blip r:embed="rId3">
            <a:alphaModFix/>
          </a:blip>
          <a:srcRect l="26305" t="15319" r="25909" b="2974"/>
          <a:stretch/>
        </p:blipFill>
        <p:spPr>
          <a:xfrm>
            <a:off x="76200" y="762000"/>
            <a:ext cx="4953000" cy="59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762000"/>
            <a:ext cx="49530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876800" y="685800"/>
            <a:ext cx="4275561" cy="35676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5"/>
              </a:buBlip>
            </a:pPr>
            <a:r>
              <a:rPr lang="en-US" sz="2600" dirty="0">
                <a:latin typeface="Century Gothic" pitchFamily="34" charset="0"/>
              </a:rPr>
              <a:t>c</a:t>
            </a:r>
            <a:r>
              <a:rPr lang="en-US" sz="2600" dirty="0" smtClean="0">
                <a:latin typeface="Century Gothic" pitchFamily="34" charset="0"/>
              </a:rPr>
              <a:t>ommit to multiple outcomes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5"/>
              </a:buBlip>
            </a:pPr>
            <a:r>
              <a:rPr lang="en-US" sz="2600" dirty="0">
                <a:latin typeface="Century Gothic" pitchFamily="34" charset="0"/>
              </a:rPr>
              <a:t>r</a:t>
            </a:r>
            <a:r>
              <a:rPr lang="en-US" sz="2600" dirty="0" smtClean="0">
                <a:latin typeface="Century Gothic" pitchFamily="34" charset="0"/>
              </a:rPr>
              <a:t>eveal only winning outcomes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5"/>
              </a:buBlip>
            </a:pPr>
            <a:r>
              <a:rPr lang="en-US" sz="2600" dirty="0">
                <a:latin typeface="Century Gothic" pitchFamily="34" charset="0"/>
              </a:rPr>
              <a:t>p</a:t>
            </a:r>
            <a:r>
              <a:rPr lang="en-US" sz="2600" dirty="0" smtClean="0">
                <a:latin typeface="Century Gothic" pitchFamily="34" charset="0"/>
              </a:rPr>
              <a:t>roof of </a:t>
            </a:r>
            <a:r>
              <a:rPr lang="en-US" sz="2600" dirty="0" err="1" smtClean="0">
                <a:latin typeface="Century Gothic" pitchFamily="34" charset="0"/>
              </a:rPr>
              <a:t>timestamping</a:t>
            </a:r>
            <a:r>
              <a:rPr lang="en-US" sz="2600" dirty="0" smtClean="0">
                <a:latin typeface="Century Gothic" pitchFamily="34" charset="0"/>
              </a:rPr>
              <a:t>?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5"/>
              </a:buBlip>
            </a:pPr>
            <a:r>
              <a:rPr lang="en-US" sz="2600" dirty="0">
                <a:latin typeface="Century Gothic" pitchFamily="34" charset="0"/>
              </a:rPr>
              <a:t>e</a:t>
            </a:r>
            <a:r>
              <a:rPr lang="en-US" sz="2600" dirty="0" smtClean="0">
                <a:latin typeface="Century Gothic" pitchFamily="34" charset="0"/>
              </a:rPr>
              <a:t>ndless chain</a:t>
            </a:r>
            <a:endParaRPr lang="en-US" sz="26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42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smtClean="0">
                <a:latin typeface="Arial Rounded MT Bold" pitchFamily="34" charset="0"/>
              </a:rPr>
              <a:t>Offline </a:t>
            </a:r>
            <a:r>
              <a:rPr lang="en-US" sz="4000" b="1" cap="all" dirty="0" err="1" smtClean="0">
                <a:latin typeface="Arial Rounded MT Bold" pitchFamily="34" charset="0"/>
              </a:rPr>
              <a:t>timestamping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 smtClean="0">
                <a:latin typeface="Arial Rounded MT Bold" pitchFamily="34" charset="0"/>
              </a:rPr>
              <a:t>4</a:t>
            </a:r>
            <a:endParaRPr lang="en-US" sz="2200" dirty="0">
              <a:latin typeface="Arial Rounded MT Bold" pitchFamily="34" charset="0"/>
            </a:endParaRPr>
          </a:p>
        </p:txBody>
      </p:sp>
      <p:pic>
        <p:nvPicPr>
          <p:cNvPr id="60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838200"/>
            <a:ext cx="8991600" cy="44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271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smtClean="0">
                <a:latin typeface="Arial Rounded MT Bold" pitchFamily="34" charset="0"/>
              </a:rPr>
              <a:t>abuse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738014"/>
            <a:ext cx="8885237" cy="11669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i</a:t>
            </a:r>
            <a:r>
              <a:rPr lang="en-US" sz="2600" dirty="0" smtClean="0">
                <a:latin typeface="Century Gothic" pitchFamily="34" charset="0"/>
              </a:rPr>
              <a:t>llegal content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smtClean="0">
                <a:latin typeface="Century Gothic" pitchFamily="34" charset="0"/>
              </a:rPr>
              <a:t>‘grief’ the community</a:t>
            </a:r>
          </a:p>
        </p:txBody>
      </p:sp>
      <p:sp>
        <p:nvSpPr>
          <p:cNvPr id="2" name="AutoShape 2" descr="Related 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Image result for david chaum ecash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 smtClean="0">
                <a:latin typeface="Arial Rounded MT Bold" pitchFamily="34" charset="0"/>
              </a:rPr>
              <a:t>5</a:t>
            </a:r>
            <a:endParaRPr lang="en-US" sz="2200" dirty="0">
              <a:latin typeface="Arial Rounded MT Bold" pitchFamily="34" charset="0"/>
            </a:endParaRPr>
          </a:p>
        </p:txBody>
      </p:sp>
      <p:pic>
        <p:nvPicPr>
          <p:cNvPr id="8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1981200"/>
            <a:ext cx="58674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2347" y="5386214"/>
            <a:ext cx="8542761" cy="11669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smtClean="0">
                <a:latin typeface="Century Gothic" pitchFamily="34" charset="0"/>
              </a:rPr>
              <a:t>no easy prevention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smtClean="0">
                <a:latin typeface="Century Gothic" pitchFamily="34" charset="0"/>
              </a:rPr>
              <a:t>P2SH makes it more expensive</a:t>
            </a:r>
          </a:p>
        </p:txBody>
      </p:sp>
    </p:spTree>
    <p:extLst>
      <p:ext uri="{BB962C8B-B14F-4D97-AF65-F5344CB8AC3E}">
        <p14:creationId xmlns:p14="http://schemas.microsoft.com/office/powerpoint/2010/main" val="324969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33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smtClean="0">
                <a:latin typeface="Arial Rounded MT Bold" pitchFamily="34" charset="0"/>
              </a:rPr>
              <a:t>Overlay currencies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2" name="AutoShape 2" descr="Time vs. Difficulty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 smtClean="0">
                <a:latin typeface="Arial Rounded MT Bold" pitchFamily="34" charset="0"/>
              </a:rPr>
              <a:t>6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29167" y="762000"/>
            <a:ext cx="9067799" cy="41678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u</a:t>
            </a:r>
            <a:r>
              <a:rPr lang="en-US" sz="2600" dirty="0" smtClean="0">
                <a:latin typeface="Century Gothic" pitchFamily="34" charset="0"/>
              </a:rPr>
              <a:t>se </a:t>
            </a:r>
            <a:r>
              <a:rPr lang="en-US" sz="2600" dirty="0" err="1" smtClean="0">
                <a:latin typeface="Century Gothic" pitchFamily="34" charset="0"/>
              </a:rPr>
              <a:t>Bitcoin</a:t>
            </a:r>
            <a:r>
              <a:rPr lang="en-US" sz="2600" dirty="0" smtClean="0">
                <a:latin typeface="Century Gothic" pitchFamily="34" charset="0"/>
              </a:rPr>
              <a:t> as a tamper-evident log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err="1">
                <a:latin typeface="Century Gothic" pitchFamily="34" charset="0"/>
              </a:rPr>
              <a:t>u</a:t>
            </a:r>
            <a:r>
              <a:rPr lang="en-US" sz="2600" dirty="0" err="1" smtClean="0">
                <a:latin typeface="Century Gothic" pitchFamily="34" charset="0"/>
              </a:rPr>
              <a:t>nspendable</a:t>
            </a:r>
            <a:r>
              <a:rPr lang="en-US" sz="2600" dirty="0" smtClean="0">
                <a:latin typeface="Century Gothic" pitchFamily="34" charset="0"/>
              </a:rPr>
              <a:t> outputs, OP_RETURN</a:t>
            </a:r>
            <a:endParaRPr lang="en-US" sz="2600" dirty="0">
              <a:latin typeface="Century Gothic" pitchFamily="34" charset="0"/>
            </a:endParaRP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n</a:t>
            </a:r>
            <a:r>
              <a:rPr lang="en-US" sz="2600" dirty="0" smtClean="0">
                <a:latin typeface="Century Gothic" pitchFamily="34" charset="0"/>
              </a:rPr>
              <a:t>o new mining/consensus infrastructure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m</a:t>
            </a:r>
            <a:r>
              <a:rPr lang="en-US" sz="2600" dirty="0" smtClean="0">
                <a:latin typeface="Century Gothic" pitchFamily="34" charset="0"/>
              </a:rPr>
              <a:t>iners don’t care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smtClean="0">
                <a:latin typeface="Century Gothic" pitchFamily="34" charset="0"/>
              </a:rPr>
              <a:t>rules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c</a:t>
            </a:r>
            <a:r>
              <a:rPr lang="en-US" sz="2600" dirty="0" smtClean="0">
                <a:latin typeface="Century Gothic" pitchFamily="34" charset="0"/>
              </a:rPr>
              <a:t>omplicated new logic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err="1" smtClean="0">
                <a:latin typeface="Century Gothic" pitchFamily="34" charset="0"/>
              </a:rPr>
              <a:t>Mastercoin</a:t>
            </a:r>
            <a:r>
              <a:rPr lang="en-US" sz="2600" dirty="0" smtClean="0">
                <a:latin typeface="Century Gothic" pitchFamily="34" charset="0"/>
              </a:rPr>
              <a:t> / Counterparty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8" t="12444" r="9445" b="6224"/>
          <a:stretch/>
        </p:blipFill>
        <p:spPr bwMode="auto">
          <a:xfrm>
            <a:off x="50800" y="784780"/>
            <a:ext cx="8763000" cy="563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764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3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smtClean="0">
                <a:latin typeface="Arial Rounded MT Bold" pitchFamily="34" charset="0"/>
              </a:rPr>
              <a:t>Overlay currencies</a:t>
            </a:r>
            <a:endParaRPr lang="en-US" sz="4000" b="1" cap="all" dirty="0">
              <a:latin typeface="Arial Rounded MT Bold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 smtClean="0">
                <a:latin typeface="Arial Rounded MT Bold" pitchFamily="34" charset="0"/>
              </a:rPr>
              <a:t>7</a:t>
            </a:r>
            <a:endParaRPr lang="en-US" sz="2200" dirty="0">
              <a:latin typeface="Arial Rounded MT Bold" pitchFamily="34" charset="0"/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13488" y="762000"/>
            <a:ext cx="9067799" cy="23673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smtClean="0">
                <a:latin typeface="Century Gothic" pitchFamily="34" charset="0"/>
              </a:rPr>
              <a:t>much larger and rich feature-set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smtClean="0">
                <a:latin typeface="Century Gothic" pitchFamily="34" charset="0"/>
              </a:rPr>
              <a:t>no infrastructure/bootstrapping headache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f</a:t>
            </a:r>
            <a:r>
              <a:rPr lang="en-US" sz="2600" dirty="0" smtClean="0">
                <a:latin typeface="Century Gothic" pitchFamily="34" charset="0"/>
              </a:rPr>
              <a:t>ocus on progress!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smtClean="0">
                <a:latin typeface="Century Gothic" pitchFamily="34" charset="0"/>
              </a:rPr>
              <a:t>faster development</a:t>
            </a:r>
            <a:endParaRPr lang="en-US" sz="2600" dirty="0">
              <a:latin typeface="Century Gothic" pitchFamily="34" charset="0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-11877" y="3276600"/>
            <a:ext cx="9079675" cy="17671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err="1" smtClean="0">
                <a:latin typeface="Century Gothic" pitchFamily="34" charset="0"/>
              </a:rPr>
              <a:t>Bitcoin</a:t>
            </a:r>
            <a:r>
              <a:rPr lang="en-US" sz="2600" dirty="0" smtClean="0">
                <a:latin typeface="Century Gothic" pitchFamily="34" charset="0"/>
              </a:rPr>
              <a:t> reliance!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w</a:t>
            </a:r>
            <a:r>
              <a:rPr lang="en-US" sz="2600" dirty="0" smtClean="0">
                <a:latin typeface="Century Gothic" pitchFamily="34" charset="0"/>
              </a:rPr>
              <a:t>asteful, e.g. UTXO bloat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smtClean="0">
                <a:latin typeface="Century Gothic" pitchFamily="34" charset="0"/>
              </a:rPr>
              <a:t>inefficient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0" y="5090850"/>
            <a:ext cx="9079675" cy="17671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smtClean="0">
                <a:latin typeface="Century Gothic" pitchFamily="34" charset="0"/>
              </a:rPr>
              <a:t>validation!</a:t>
            </a:r>
            <a:endParaRPr lang="en-US" sz="2600" dirty="0">
              <a:latin typeface="Century Gothic" pitchFamily="34" charset="0"/>
            </a:endParaRP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d</a:t>
            </a:r>
            <a:r>
              <a:rPr lang="en-US" sz="2600" dirty="0" smtClean="0">
                <a:latin typeface="Century Gothic" pitchFamily="34" charset="0"/>
              </a:rPr>
              <a:t>ouble-spends!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 smtClean="0">
                <a:latin typeface="Century Gothic" pitchFamily="34" charset="0"/>
              </a:rPr>
              <a:t>SPV?</a:t>
            </a:r>
            <a:endParaRPr lang="en-US" sz="26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63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7" grpId="0"/>
      <p:bldP spid="7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4742</TotalTime>
  <Words>870</Words>
  <Application>Microsoft Office PowerPoint</Application>
  <PresentationFormat>On-screen Show (4:3)</PresentationFormat>
  <Paragraphs>223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  altcoins  [various applications]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EE-382: Advanced Computer Networks</dc:title>
  <dc:creator>seecs</dc:creator>
  <cp:lastModifiedBy>Taha Ali</cp:lastModifiedBy>
  <cp:revision>1872</cp:revision>
  <cp:lastPrinted>2018-02-27T11:28:50Z</cp:lastPrinted>
  <dcterms:created xsi:type="dcterms:W3CDTF">2006-08-16T00:00:00Z</dcterms:created>
  <dcterms:modified xsi:type="dcterms:W3CDTF">2018-05-18T06:46:56Z</dcterms:modified>
</cp:coreProperties>
</file>